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462" r:id="rId6"/>
    <p:sldId id="2474" r:id="rId7"/>
    <p:sldId id="259" r:id="rId8"/>
    <p:sldId id="2477" r:id="rId9"/>
    <p:sldId id="2473" r:id="rId10"/>
    <p:sldId id="2475" r:id="rId11"/>
    <p:sldId id="2456" r:id="rId12"/>
    <p:sldId id="2476" r:id="rId13"/>
    <p:sldId id="24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216" autoAdjust="0"/>
    <p:restoredTop sz="95118" autoAdjust="0"/>
  </p:normalViewPr>
  <p:slideViewPr>
    <p:cSldViewPr snapToGrid="0">
      <p:cViewPr varScale="1">
        <p:scale>
          <a:sx n="76" d="100"/>
          <a:sy n="76" d="100"/>
        </p:scale>
        <p:origin x="216" y="61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3/4/21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9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 ENERGY USAGE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- Michael Bauler 01.15.2021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9449" y="3588455"/>
            <a:ext cx="4114800" cy="518795"/>
          </a:xfrm>
        </p:spPr>
        <p:txBody>
          <a:bodyPr/>
          <a:lstStyle/>
          <a:p>
            <a:r>
              <a:rPr lang="en-US" dirty="0"/>
              <a:t>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175" y="0"/>
            <a:ext cx="12192000" cy="6858000"/>
          </a:xfr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12" y="942781"/>
            <a:ext cx="11490325" cy="1661567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- Michael Bauler 01.15.2021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9449" y="3588455"/>
            <a:ext cx="4114800" cy="518795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6701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2140" b="359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069" y="574125"/>
            <a:ext cx="7785461" cy="995594"/>
          </a:xfrm>
        </p:spPr>
        <p:txBody>
          <a:bodyPr anchor="ctr">
            <a:noAutofit/>
          </a:bodyPr>
          <a:lstStyle/>
          <a:p>
            <a:r>
              <a:rPr lang="en-US" sz="4400" dirty="0"/>
              <a:t>Background/objective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888138"/>
            <a:ext cx="9234488" cy="3395737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 A law firm needs help analyzing archived data records for their client.</a:t>
            </a:r>
          </a:p>
          <a:p>
            <a:endParaRPr lang="en-US" sz="2800" dirty="0"/>
          </a:p>
          <a:p>
            <a:r>
              <a:rPr lang="en-US" sz="2800" dirty="0"/>
              <a:t>We have been tasked with proving or disproving the clients claim that they were not occupying a specific residence at the time of an undisclosed event during the Summer of 2008</a:t>
            </a:r>
          </a:p>
          <a:p>
            <a:pPr>
              <a:lnSpc>
                <a:spcPct val="140000"/>
              </a:lnSpc>
            </a:pPr>
            <a:endParaRPr lang="en-US" sz="1500" dirty="0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058" r="-1" b="6277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436" name="Freeform: Shape 7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>
                <a:latin typeface="+mj-lt"/>
              </a:rPr>
              <a:t>Overview – what are submeters?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Submeters</a:t>
            </a:r>
            <a:r>
              <a:rPr lang="en-US" sz="1800" dirty="0"/>
              <a:t> are utility-grade power meters installed between the master utility meter &amp; individual units. </a:t>
            </a:r>
          </a:p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They allow each </a:t>
            </a:r>
            <a:r>
              <a:rPr lang="en-US" sz="1800" b="1" dirty="0"/>
              <a:t>tenant</a:t>
            </a:r>
            <a:r>
              <a:rPr lang="en-US" sz="1800" dirty="0"/>
              <a:t> to be billed only for the energy consumed within the rented space.</a:t>
            </a:r>
          </a:p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They show the power usage of each tenant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5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6"/>
            <a:ext cx="5897218" cy="1303473"/>
          </a:xfrm>
        </p:spPr>
        <p:txBody>
          <a:bodyPr/>
          <a:lstStyle/>
          <a:p>
            <a:r>
              <a:rPr lang="en-US" sz="5400" dirty="0"/>
              <a:t>The data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7" r="27827"/>
          <a:stretch/>
        </p:blipFill>
        <p:spPr>
          <a:xfrm>
            <a:off x="0" y="0"/>
            <a:ext cx="5416550" cy="6846932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915510"/>
            <a:ext cx="3017520" cy="4648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29" y="2799616"/>
            <a:ext cx="6376188" cy="403381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40000"/>
              </a:lnSpc>
              <a:buFontTx/>
              <a:buChar char="-"/>
            </a:pPr>
            <a:r>
              <a:rPr lang="en-US" dirty="0"/>
              <a:t>On SQL Server password protected for security reasons</a:t>
            </a:r>
          </a:p>
          <a:p>
            <a:pPr marL="285750" indent="-285750">
              <a:lnSpc>
                <a:spcPct val="140000"/>
              </a:lnSpc>
              <a:buFontTx/>
              <a:buChar char="-"/>
            </a:pPr>
            <a:r>
              <a:rPr lang="en-US" dirty="0"/>
              <a:t>Consists of energy consumed for 3 different sub-meters in residential home in Seaux, France between Dec. 06’ and Nov. 10’ (47 months, over 2 million minute observations)</a:t>
            </a:r>
          </a:p>
          <a:p>
            <a:pPr marL="0" indent="0">
              <a:lnSpc>
                <a:spcPct val="140000"/>
              </a:lnSpc>
              <a:buNone/>
            </a:pPr>
            <a:endParaRPr lang="en-US" dirty="0"/>
          </a:p>
          <a:p>
            <a:pPr marL="285750" indent="-285750">
              <a:lnSpc>
                <a:spcPct val="140000"/>
              </a:lnSpc>
              <a:buFontTx/>
              <a:buChar char="-"/>
            </a:pPr>
            <a:r>
              <a:rPr lang="en-US" dirty="0"/>
              <a:t>SubMeter1 = kitchen, dishwasher, oven and microwave </a:t>
            </a:r>
          </a:p>
          <a:p>
            <a:pPr marL="285750" indent="-285750">
              <a:lnSpc>
                <a:spcPct val="140000"/>
              </a:lnSpc>
              <a:buFontTx/>
              <a:buChar char="-"/>
            </a:pPr>
            <a:r>
              <a:rPr lang="en-US" dirty="0"/>
              <a:t>SubMeter2 = laundry room, washing-machine, drier, fridge and a light</a:t>
            </a:r>
          </a:p>
          <a:p>
            <a:pPr marL="285750" indent="-285750">
              <a:lnSpc>
                <a:spcPct val="140000"/>
              </a:lnSpc>
              <a:buFontTx/>
              <a:buChar char="-"/>
            </a:pPr>
            <a:r>
              <a:rPr lang="en-US" dirty="0"/>
              <a:t>SubMeter3 = Water Heater + AC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latin typeface="+mj-lt"/>
              </a:rPr>
              <a:t>data issues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" y="3189610"/>
            <a:ext cx="4368602" cy="35128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2006  = 2 weeks of data</a:t>
            </a:r>
          </a:p>
          <a:p>
            <a:pPr marL="1143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2010  = 11 months of data</a:t>
            </a:r>
          </a:p>
          <a:p>
            <a:pPr marL="114300" algn="l">
              <a:lnSpc>
                <a:spcPct val="90000"/>
              </a:lnSpc>
            </a:pPr>
            <a:endParaRPr lang="en-US" sz="2300" dirty="0"/>
          </a:p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Date / Time format</a:t>
            </a:r>
          </a:p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dirty="0"/>
              <a:t>Time Zone (France)</a:t>
            </a:r>
          </a:p>
          <a:p>
            <a:pPr marL="1143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"/>
                    </a14:imgEffect>
                  </a14:imgLayer>
                </a14:imgProps>
              </a:ext>
            </a:extLst>
          </a:blip>
          <a:srcRect l="26547" r="2654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7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A57E4DA-BF49-9B4D-8D61-77176FAC7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748" r="30748" b="-1"/>
          <a:stretch/>
        </p:blipFill>
        <p:spPr bwMode="auto">
          <a:xfrm>
            <a:off x="20" y="10"/>
            <a:ext cx="5416530" cy="6857990"/>
          </a:xfrm>
          <a:prstGeom prst="rect">
            <a:avLst/>
          </a:prstGeom>
          <a:noFill/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1B33-75BF-6546-A046-F18BB4C41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771445A-4AA5-4F26-BDEE-EE248B3D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69351"/>
            <a:ext cx="4646613" cy="382587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Remove irrelevant data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Only include full years (2007, 2008 &amp; 2009)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Convert Date/Time to a usable data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Missing data/time (Ea. day equals 1440 min)</a:t>
            </a:r>
          </a:p>
          <a:p>
            <a:pPr>
              <a:lnSpc>
                <a:spcPct val="140000"/>
              </a:lnSpc>
            </a:pPr>
            <a:endParaRPr lang="en-US" sz="14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Account for France Time zone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88FFC09-8A96-421E-9199-3B3EA510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anchor="t">
            <a:normAutofit/>
          </a:bodyPr>
          <a:lstStyle/>
          <a:p>
            <a:r>
              <a:rPr lang="en-US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64348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6000"/>
                    </a14:imgEffect>
                  </a14:imgLayer>
                </a14:imgProps>
              </a:ext>
            </a:extLst>
          </a:blip>
          <a:srcRect t="9091" r="22140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078862"/>
            <a:ext cx="5010803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latin typeface="+mj-lt"/>
              </a:rPr>
              <a:t>energy usage summary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093" y="3115156"/>
            <a:ext cx="5064525" cy="37428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Sub1: Kitchen</a:t>
            </a:r>
          </a:p>
          <a:p>
            <a:pPr marL="1028700" lvl="1">
              <a:lnSpc>
                <a:spcPct val="90000"/>
              </a:lnSpc>
            </a:pPr>
            <a:r>
              <a:rPr lang="en-US" dirty="0"/>
              <a:t>Least total energy used (1,819,989 Watts)</a:t>
            </a:r>
          </a:p>
          <a:p>
            <a:pPr marL="1028700" lvl="1">
              <a:lnSpc>
                <a:spcPct val="90000"/>
              </a:lnSpc>
            </a:pPr>
            <a:r>
              <a:rPr lang="en-US" dirty="0"/>
              <a:t>Average 1.16 Watts per minute</a:t>
            </a:r>
          </a:p>
          <a:p>
            <a:pPr marL="1028700" lvl="1">
              <a:lnSpc>
                <a:spcPct val="90000"/>
              </a:lnSpc>
            </a:pPr>
            <a:r>
              <a:rPr lang="en-US" dirty="0"/>
              <a:t>Largest energy range (0-82 Watts)</a:t>
            </a:r>
          </a:p>
          <a:p>
            <a:pPr marL="3429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Sub2: Laundry</a:t>
            </a:r>
          </a:p>
          <a:p>
            <a:pPr marL="1028700" lvl="1">
              <a:lnSpc>
                <a:spcPct val="90000"/>
              </a:lnSpc>
            </a:pPr>
            <a:r>
              <a:rPr lang="en-US" dirty="0"/>
              <a:t>Total energy used (2,108,410 Watts)</a:t>
            </a:r>
          </a:p>
          <a:p>
            <a:pPr marL="1028700" lvl="1">
              <a:lnSpc>
                <a:spcPct val="90000"/>
              </a:lnSpc>
            </a:pPr>
            <a:r>
              <a:rPr lang="en-US" dirty="0"/>
              <a:t>Average 1.34 Watts per minute</a:t>
            </a:r>
          </a:p>
          <a:p>
            <a:pPr marL="1028700" lvl="1">
              <a:lnSpc>
                <a:spcPct val="90000"/>
              </a:lnSpc>
            </a:pPr>
            <a:r>
              <a:rPr lang="en-US" dirty="0"/>
              <a:t>Energy range (0-78 Watts)</a:t>
            </a:r>
          </a:p>
          <a:p>
            <a:pPr marL="4000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Sub3: Water Heater &amp; AC </a:t>
            </a:r>
          </a:p>
          <a:p>
            <a:pPr marL="1085850" lvl="1">
              <a:lnSpc>
                <a:spcPct val="90000"/>
              </a:lnSpc>
            </a:pPr>
            <a:r>
              <a:rPr lang="en-US" dirty="0"/>
              <a:t>Most total energy used (9,758,843 Watts)</a:t>
            </a:r>
          </a:p>
          <a:p>
            <a:pPr marL="1085850" lvl="1">
              <a:lnSpc>
                <a:spcPct val="90000"/>
              </a:lnSpc>
            </a:pPr>
            <a:r>
              <a:rPr lang="en-US" dirty="0"/>
              <a:t>Average 6.21 Watts per minute</a:t>
            </a:r>
          </a:p>
          <a:p>
            <a:pPr marL="1085850" lvl="1">
              <a:lnSpc>
                <a:spcPct val="90000"/>
              </a:lnSpc>
            </a:pPr>
            <a:r>
              <a:rPr lang="en-US" dirty="0"/>
              <a:t>Smallest energy range (0-32 Watts)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8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 Steps of the Data Analysis Process">
            <a:extLst>
              <a:ext uri="{FF2B5EF4-FFF2-40B4-BE49-F238E27FC236}">
                <a16:creationId xmlns:a16="http://schemas.microsoft.com/office/drawing/2014/main" id="{B616B43B-94CB-1F48-8C60-212377365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69" r="22897" b="-1"/>
          <a:stretch/>
        </p:blipFill>
        <p:spPr bwMode="auto">
          <a:xfrm>
            <a:off x="20" y="-574766"/>
            <a:ext cx="6095980" cy="8830491"/>
          </a:xfrm>
          <a:prstGeom prst="parallelogram">
            <a:avLst/>
          </a:prstGeom>
          <a:solidFill>
            <a:srgbClr val="FFFFFF"/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784" y="262263"/>
            <a:ext cx="4846320" cy="1435947"/>
          </a:xfrm>
        </p:spPr>
        <p:txBody>
          <a:bodyPr anchor="t">
            <a:norm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9908" y="2078875"/>
            <a:ext cx="6392071" cy="379888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en-US" sz="1700" spc="300" dirty="0"/>
              <a:t>Only a total of4 min are missing from </a:t>
            </a:r>
            <a:r>
              <a:rPr lang="en-US" sz="1700" dirty="0"/>
              <a:t>3</a:t>
            </a:r>
            <a:r>
              <a:rPr lang="en-US" sz="1700" spc="300" dirty="0"/>
              <a:t> dates of concern (Summer 2008  June 21 – Sept.22)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1257300" lvl="2" indent="-342900">
              <a:lnSpc>
                <a:spcPct val="140000"/>
              </a:lnSpc>
              <a:buFont typeface="+mj-lt"/>
              <a:buAutoNum type="arabicPeriod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07/13/08 – 1438 min</a:t>
            </a:r>
          </a:p>
          <a:p>
            <a:pPr marL="1257300" lvl="2" indent="-342900">
              <a:lnSpc>
                <a:spcPct val="140000"/>
              </a:lnSpc>
              <a:buFont typeface="+mj-lt"/>
              <a:buAutoNum type="arabicPeriod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08/04/08 – 1439 min</a:t>
            </a:r>
          </a:p>
          <a:p>
            <a:pPr marL="1257300" lvl="2" indent="-342900">
              <a:lnSpc>
                <a:spcPct val="140000"/>
              </a:lnSpc>
              <a:buFont typeface="+mj-lt"/>
              <a:buAutoNum type="arabicPeriod"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08/31/08 – 1439 min</a:t>
            </a:r>
            <a:r>
              <a:rPr lang="en-US" sz="1300" dirty="0"/>
              <a:t>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en-US" sz="1700" spc="300" dirty="0"/>
              <a:t>SubMeter1 (Kitchen) uses least energy</a:t>
            </a:r>
            <a:endParaRPr lang="en-US" sz="1700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7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</a:rPr>
              <a:t>SubMeter3 (AC + Heater) uses most energy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lang="en-US" sz="1700" spc="300" dirty="0"/>
              <a:t>SubMeter3 uses 4x the energy of the next highest </a:t>
            </a:r>
            <a:r>
              <a:rPr lang="en-US" sz="1700" spc="300" dirty="0" err="1"/>
              <a:t>SubMeter</a:t>
            </a:r>
            <a:r>
              <a:rPr lang="en-US" sz="1700" spc="300" dirty="0"/>
              <a:t> (SubMeter</a:t>
            </a:r>
            <a:r>
              <a:rPr lang="en-US" sz="1700" dirty="0"/>
              <a:t>2)</a:t>
            </a:r>
            <a:endParaRPr lang="en-US" sz="1100" spc="300" dirty="0"/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-5822951" y="137160"/>
            <a:ext cx="5416550" cy="6858000"/>
          </a:xfr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48" b="6526"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400">
                <a:solidFill>
                  <a:srgbClr val="FFFFFF"/>
                </a:solidFill>
                <a:latin typeface="+mj-lt"/>
              </a:rPr>
              <a:t>recommendations</a:t>
            </a:r>
          </a:p>
        </p:txBody>
      </p:sp>
      <p:sp>
        <p:nvSpPr>
          <p:cNvPr id="9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399" y="2681093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Provide data set of neighbors in order to compare typical power use of other residents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Move part of sub2 (laundry) which includes the refrigerator to sub1 (kitchen)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Energy saving tips</a:t>
            </a:r>
          </a:p>
          <a:p>
            <a:pPr marL="120015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/>
              <a:t>AC + Heater settings – Set to 68° or cooler in Winter,  78° or warmer in Summer</a:t>
            </a:r>
          </a:p>
          <a:p>
            <a:pPr marL="120015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/>
              <a:t>Set AC fan to Auto</a:t>
            </a:r>
          </a:p>
          <a:p>
            <a:pPr marL="120015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/>
              <a:t>Regularly replace AC filter</a:t>
            </a:r>
          </a:p>
          <a:p>
            <a:pPr marL="120015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/>
              <a:t>Water  for washing machine – make sure water level matches level of load</a:t>
            </a:r>
          </a:p>
          <a:p>
            <a:pPr marL="120015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/>
              <a:t>Always use the Cold Rinse option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21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3920</TotalTime>
  <Words>479</Words>
  <Application>Microsoft Macintosh PowerPoint</Application>
  <PresentationFormat>Widescreen</PresentationFormat>
  <Paragraphs>79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RESIDENT ENERGY USAGE PATTERNS</vt:lpstr>
      <vt:lpstr>Background/objective</vt:lpstr>
      <vt:lpstr>Overview – what are submeters?</vt:lpstr>
      <vt:lpstr>The data</vt:lpstr>
      <vt:lpstr>data issues</vt:lpstr>
      <vt:lpstr>DATA processing</vt:lpstr>
      <vt:lpstr>energy usage summary</vt:lpstr>
      <vt:lpstr>observations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RESIDENT ENERGY USAGE PATTERNS</dc:title>
  <dc:creator>Mike Bauler</dc:creator>
  <cp:lastModifiedBy>Mike Bauler</cp:lastModifiedBy>
  <cp:revision>7</cp:revision>
  <dcterms:created xsi:type="dcterms:W3CDTF">2021-01-21T01:06:53Z</dcterms:created>
  <dcterms:modified xsi:type="dcterms:W3CDTF">2021-03-04T23:01:36Z</dcterms:modified>
</cp:coreProperties>
</file>